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8" r:id="rId15"/>
    <p:sldId id="329" r:id="rId16"/>
    <p:sldId id="330" r:id="rId17"/>
    <p:sldId id="333" r:id="rId18"/>
    <p:sldId id="336" r:id="rId19"/>
    <p:sldId id="331" r:id="rId20"/>
    <p:sldId id="326" r:id="rId21"/>
    <p:sldId id="337" r:id="rId22"/>
    <p:sldId id="289" r:id="rId23"/>
    <p:sldId id="335" r:id="rId24"/>
    <p:sldId id="266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F150B-AEBA-0D47-8A73-CF106E03B559}" v="238" dt="2026-01-14T03:55:48.3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9"/>
  </p:normalViewPr>
  <p:slideViewPr>
    <p:cSldViewPr snapToGrid="0">
      <p:cViewPr varScale="1">
        <p:scale>
          <a:sx n="88" d="100"/>
          <a:sy n="88" d="100"/>
        </p:scale>
        <p:origin x="416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B254-85E9-1A4D-B717-8B12409F3B48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463D5-D519-A642-AD90-ECF06C9E6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di-debug</a:t>
            </a: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kacau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yang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sulit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bulan</a:t>
            </a:r>
            <a:endParaRPr lang="en-ID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463D5-D519-A642-AD90-ECF06C9E6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6547359" cy="9258300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t="-3072" b="-3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848600" y="356972"/>
            <a:ext cx="9517442" cy="3643528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055401" y="3467100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0200" y="3848100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F51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848600" y="37886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014187" y="876300"/>
            <a:ext cx="9245113" cy="3114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6"/>
              </a:lnSpc>
            </a:pPr>
            <a:r>
              <a:rPr lang="en-US" sz="14293" spc="-117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Software Engineering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1126" y="8629650"/>
            <a:ext cx="1988174" cy="62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Understanding the Foundation of Modern Technology</a:t>
            </a:r>
          </a:p>
        </p:txBody>
      </p:sp>
      <p:sp>
        <p:nvSpPr>
          <p:cNvPr id="21" name="Freeform 21"/>
          <p:cNvSpPr/>
          <p:nvPr/>
        </p:nvSpPr>
        <p:spPr>
          <a:xfrm flipH="1" flipV="1">
            <a:off x="17068800" y="419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A1ED0-A558-46C2-DBEF-8051EE511C45}"/>
              </a:ext>
            </a:extLst>
          </p:cNvPr>
          <p:cNvSpPr txBox="1"/>
          <p:nvPr/>
        </p:nvSpPr>
        <p:spPr>
          <a:xfrm>
            <a:off x="7848600" y="4305984"/>
            <a:ext cx="5977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Day3 – Implementation Testing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33431-CA20-1CF3-02F9-8DE44F39D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1F6BFF9F-AFAC-EAEF-C24C-6A8D4437EBBC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3A5795-150D-8D4B-EB92-B08444576641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Testing Fundamentals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A2283F9-A71A-C221-5385-541DE7D06F9C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ED9FF730-EA0C-2EF8-854B-C5E7A38BED10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9620A1F-7BAC-038C-2D57-C8FE4C52A68E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CB35403-A167-22F3-ECC7-EBE366A2D67A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5547785-AD1B-ECBF-ABCC-4147905D99D6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719FB7EC-F3D5-BD3A-A57B-C2A4BEE53413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3155DBB-C5C3-FBE9-9376-E94384BB87D6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F01E0BA1-0B5E-8535-7097-39F901554A8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2C7E34-97AA-A6B4-3608-938B828E3E0B}"/>
              </a:ext>
            </a:extLst>
          </p:cNvPr>
          <p:cNvSpPr txBox="1"/>
          <p:nvPr/>
        </p:nvSpPr>
        <p:spPr>
          <a:xfrm>
            <a:off x="1026695" y="1973179"/>
            <a:ext cx="2407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Why Test Your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40B22-1CC6-DF6D-9F80-42B9DCB0E728}"/>
              </a:ext>
            </a:extLst>
          </p:cNvPr>
          <p:cNvSpPr txBox="1"/>
          <p:nvPr/>
        </p:nvSpPr>
        <p:spPr>
          <a:xfrm>
            <a:off x="1058254" y="2475066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😱 The Cost of Bugs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71A1D-240B-1A24-8AC2-EC55A8386372}"/>
              </a:ext>
            </a:extLst>
          </p:cNvPr>
          <p:cNvSpPr txBox="1"/>
          <p:nvPr/>
        </p:nvSpPr>
        <p:spPr>
          <a:xfrm>
            <a:off x="1066276" y="2879009"/>
            <a:ext cx="7173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Development: 1x cost to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Testing Phase: 10x cost to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Production: 100x cost to 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After Release: 1000x cost to fix (reputation, customers, lawsuits)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B89F7-BC0E-C731-828D-51F0E05AE7DE}"/>
              </a:ext>
            </a:extLst>
          </p:cNvPr>
          <p:cNvSpPr txBox="1"/>
          <p:nvPr/>
        </p:nvSpPr>
        <p:spPr>
          <a:xfrm>
            <a:off x="1050997" y="4238550"/>
            <a:ext cx="3293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🎯 Benefits of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EA855-C58A-C464-787C-7140B9DFB882}"/>
              </a:ext>
            </a:extLst>
          </p:cNvPr>
          <p:cNvSpPr txBox="1"/>
          <p:nvPr/>
        </p:nvSpPr>
        <p:spPr>
          <a:xfrm>
            <a:off x="1059019" y="4642493"/>
            <a:ext cx="7173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Confidence: Know your code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Regression Prevention: Catch bugs when making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Documentation: Tests show how code should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Design Feedback: Hard-to-test code is usually poorly designed</a:t>
            </a:r>
          </a:p>
        </p:txBody>
      </p:sp>
    </p:spTree>
    <p:extLst>
      <p:ext uri="{BB962C8B-B14F-4D97-AF65-F5344CB8AC3E}">
        <p14:creationId xmlns:p14="http://schemas.microsoft.com/office/powerpoint/2010/main" val="416865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25C5C-B467-A543-3D88-826ACF30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032BC978-3A8C-5261-C205-1E370C4749CA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080C7D5-D5AF-2D30-7C0F-BBFE9BB836FC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Types of Testing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D8F1A81-94D3-2E89-A369-72C05818298C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A856636-E7FA-76AD-4E5D-425056BBDD56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2E52412-93A2-403B-992D-D664CC96D99E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C83C173-BDA5-040E-25C0-11D9848D9FEA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12E8F09-30F1-5A24-41B2-BA53BADA6C32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8503FEAB-7316-025D-B35A-3541B30E500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5C3C44-F211-D72E-3949-F88570226EA1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0E18670F-759E-6856-E036-E52E5292FE26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7D95FC6-1997-7250-C074-8A1E655F8E04}"/>
              </a:ext>
            </a:extLst>
          </p:cNvPr>
          <p:cNvSpPr txBox="1"/>
          <p:nvPr/>
        </p:nvSpPr>
        <p:spPr>
          <a:xfrm>
            <a:off x="1026695" y="1973179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The Testing Pyramid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88CFA-400C-FE3B-44E2-016BDDAE73B4}"/>
              </a:ext>
            </a:extLst>
          </p:cNvPr>
          <p:cNvSpPr txBox="1"/>
          <p:nvPr/>
        </p:nvSpPr>
        <p:spPr>
          <a:xfrm>
            <a:off x="1072767" y="2373465"/>
            <a:ext cx="292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🔺 Testing Pyramid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B0038-D9EE-E8F2-90AB-E72AEBF94CCB}"/>
              </a:ext>
            </a:extLst>
          </p:cNvPr>
          <p:cNvSpPr txBox="1"/>
          <p:nvPr/>
        </p:nvSpPr>
        <p:spPr>
          <a:xfrm>
            <a:off x="1203394" y="2896685"/>
            <a:ext cx="794060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              /\</a:t>
            </a:r>
          </a:p>
          <a:p>
            <a:r>
              <a:rPr lang="en-ID" dirty="0">
                <a:solidFill>
                  <a:schemeClr val="bg1"/>
                </a:solidFill>
              </a:rPr>
              <a:t>            /    \     E2E Tests (Few, Slow, Expensive)</a:t>
            </a:r>
          </a:p>
          <a:p>
            <a:r>
              <a:rPr lang="en-ID" dirty="0">
                <a:solidFill>
                  <a:schemeClr val="bg1"/>
                </a:solidFill>
              </a:rPr>
              <a:t>          / ___\    </a:t>
            </a:r>
          </a:p>
          <a:p>
            <a:r>
              <a:rPr lang="en-ID" dirty="0">
                <a:solidFill>
                  <a:schemeClr val="bg1"/>
                </a:solidFill>
              </a:rPr>
              <a:t>        /            \   Integration Tests (Some, Medium)</a:t>
            </a:r>
          </a:p>
          <a:p>
            <a:r>
              <a:rPr lang="en-ID" dirty="0">
                <a:solidFill>
                  <a:schemeClr val="bg1"/>
                </a:solidFill>
              </a:rPr>
              <a:t>      / _______\  </a:t>
            </a:r>
          </a:p>
          <a:p>
            <a:r>
              <a:rPr lang="en-ID" dirty="0">
                <a:solidFill>
                  <a:schemeClr val="bg1"/>
                </a:solidFill>
              </a:rPr>
              <a:t>    /                    \ Unit Tests (Many, Fast, Cheap)</a:t>
            </a:r>
          </a:p>
          <a:p>
            <a:r>
              <a:rPr lang="en-ID" dirty="0">
                <a:solidFill>
                  <a:schemeClr val="bg1"/>
                </a:solidFill>
              </a:rPr>
              <a:t>  /___________\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BEC9F-5A90-9ED6-A954-D3470BBA4192}"/>
              </a:ext>
            </a:extLst>
          </p:cNvPr>
          <p:cNvSpPr txBox="1"/>
          <p:nvPr/>
        </p:nvSpPr>
        <p:spPr>
          <a:xfrm>
            <a:off x="1050997" y="5051349"/>
            <a:ext cx="234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🧪 Unit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1A7AF-BEA3-1A96-ED10-72912D46D605}"/>
              </a:ext>
            </a:extLst>
          </p:cNvPr>
          <p:cNvSpPr txBox="1"/>
          <p:nvPr/>
        </p:nvSpPr>
        <p:spPr>
          <a:xfrm>
            <a:off x="1059019" y="5455292"/>
            <a:ext cx="43043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individual functions/classes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Fast, isolated,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Example: Test </a:t>
            </a:r>
            <a:r>
              <a:rPr lang="en-ID" sz="2000" dirty="0" err="1">
                <a:solidFill>
                  <a:schemeClr val="bg1"/>
                </a:solidFill>
              </a:rPr>
              <a:t>validateTask</a:t>
            </a:r>
            <a:r>
              <a:rPr lang="en-ID" sz="2000" dirty="0">
                <a:solidFill>
                  <a:schemeClr val="bg1"/>
                </a:solidFill>
              </a:rPr>
              <a:t>()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542A2-EAF1-C4E6-1E31-D2A6B62A04F5}"/>
              </a:ext>
            </a:extLst>
          </p:cNvPr>
          <p:cNvSpPr txBox="1"/>
          <p:nvPr/>
        </p:nvSpPr>
        <p:spPr>
          <a:xfrm>
            <a:off x="1043740" y="6481006"/>
            <a:ext cx="3328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🔗 Integration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8822A-CFBD-8F92-E2A7-38143E40F8F3}"/>
              </a:ext>
            </a:extLst>
          </p:cNvPr>
          <p:cNvSpPr txBox="1"/>
          <p:nvPr/>
        </p:nvSpPr>
        <p:spPr>
          <a:xfrm>
            <a:off x="1051762" y="6884949"/>
            <a:ext cx="6104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how components work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Medium speed, realistic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Example: Test </a:t>
            </a:r>
            <a:r>
              <a:rPr lang="en-ID" sz="2000" dirty="0" err="1">
                <a:solidFill>
                  <a:schemeClr val="bg1"/>
                </a:solidFill>
              </a:rPr>
              <a:t>TaskController</a:t>
            </a:r>
            <a:r>
              <a:rPr lang="en-ID" sz="2000" dirty="0">
                <a:solidFill>
                  <a:schemeClr val="bg1"/>
                </a:solidFill>
              </a:rPr>
              <a:t> + </a:t>
            </a:r>
            <a:r>
              <a:rPr lang="en-ID" sz="2000" dirty="0" err="1">
                <a:solidFill>
                  <a:schemeClr val="bg1"/>
                </a:solidFill>
              </a:rPr>
              <a:t>TaskService</a:t>
            </a:r>
            <a:r>
              <a:rPr lang="en-ID" sz="2000" dirty="0">
                <a:solidFill>
                  <a:schemeClr val="bg1"/>
                </a:solidFill>
              </a:rPr>
              <a:t> +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3E133-DDF1-8AEB-E17E-8411238A4500}"/>
              </a:ext>
            </a:extLst>
          </p:cNvPr>
          <p:cNvSpPr txBox="1"/>
          <p:nvPr/>
        </p:nvSpPr>
        <p:spPr>
          <a:xfrm>
            <a:off x="1050998" y="7925176"/>
            <a:ext cx="3328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🌐 End-to-End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FED3B-9C60-3D01-3A9E-71B8525052E3}"/>
              </a:ext>
            </a:extLst>
          </p:cNvPr>
          <p:cNvSpPr txBox="1"/>
          <p:nvPr/>
        </p:nvSpPr>
        <p:spPr>
          <a:xfrm>
            <a:off x="1059020" y="8329119"/>
            <a:ext cx="5343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complete user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Slow but comprehensive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Example: Test entire "create task" user journey</a:t>
            </a:r>
          </a:p>
        </p:txBody>
      </p:sp>
    </p:spTree>
    <p:extLst>
      <p:ext uri="{BB962C8B-B14F-4D97-AF65-F5344CB8AC3E}">
        <p14:creationId xmlns:p14="http://schemas.microsoft.com/office/powerpoint/2010/main" val="43151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6951C-0798-13AD-C78A-9F47E80E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30DC020-E224-048E-4053-E0E890C140E6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0511AE1-9BF8-8361-C1AE-A3DBF4FFB9F4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Unit Testing Best Practices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1C97D7C-50F5-2550-0256-8842C8C1E3C7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D7642743-645B-0FC5-B0C4-9252DE9DE0D6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507E309-0F29-305C-E207-62ABC6992D60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BA3ABE1-95DF-610D-2C5C-6A8557BA5E84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0AAA111-9C89-606A-77F2-8B04B47AB441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F6CD121C-18D6-414C-5A87-4B8F3937F1D1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6A8EE51-2E8D-2598-39DB-EFCF6279B174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3CFF315-38BF-F854-A745-6D067AC6E128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3BB18E-5D19-1CFC-BA8A-65C201EC2CE2}"/>
              </a:ext>
            </a:extLst>
          </p:cNvPr>
          <p:cNvSpPr txBox="1"/>
          <p:nvPr/>
        </p:nvSpPr>
        <p:spPr>
          <a:xfrm>
            <a:off x="1026695" y="1973179"/>
            <a:ext cx="4043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AAA Pattern  | Arrange - Act -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2E763-48E9-348F-3A43-0A86FE4577B3}"/>
              </a:ext>
            </a:extLst>
          </p:cNvPr>
          <p:cNvSpPr txBox="1"/>
          <p:nvPr/>
        </p:nvSpPr>
        <p:spPr>
          <a:xfrm>
            <a:off x="1072767" y="2373465"/>
            <a:ext cx="269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📋 AAA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B357-E268-38B5-98BA-5F4242D05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67" y="2896685"/>
            <a:ext cx="7772400" cy="4529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3C75E-DD6C-50AD-FAF9-70778089A668}"/>
              </a:ext>
            </a:extLst>
          </p:cNvPr>
          <p:cNvSpPr txBox="1"/>
          <p:nvPr/>
        </p:nvSpPr>
        <p:spPr>
          <a:xfrm>
            <a:off x="1043740" y="7453462"/>
            <a:ext cx="428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✅ Good Test Characteristics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E84D0-0571-BF5C-7BB6-CBDFDEC059C6}"/>
              </a:ext>
            </a:extLst>
          </p:cNvPr>
          <p:cNvSpPr txBox="1"/>
          <p:nvPr/>
        </p:nvSpPr>
        <p:spPr>
          <a:xfrm>
            <a:off x="1051762" y="7857405"/>
            <a:ext cx="51058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Fast: Runs in milliseconds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Independent: Doesn't depend on other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Repeatable: Same result every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Self-validating: Clear pass/fail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Timely: Written close to production code</a:t>
            </a:r>
          </a:p>
        </p:txBody>
      </p:sp>
    </p:spTree>
    <p:extLst>
      <p:ext uri="{BB962C8B-B14F-4D97-AF65-F5344CB8AC3E}">
        <p14:creationId xmlns:p14="http://schemas.microsoft.com/office/powerpoint/2010/main" val="259171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2E92E-3DE9-0B1C-2A52-1D62AF05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9660B051-8E4E-9869-B98D-0C1C7458286C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FA88B75-A359-3616-F065-943FB0937153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Test-Driven Development (TDD)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CCD0ECC-359B-D6C9-6EE0-EA4EDD0507AC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FC1BD83-FA1D-60D3-90D1-C8F32AA16C59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5F08955-8260-C988-38D2-B9C58DB0CC7C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1859B5D-57DD-FB2B-0545-B882601AFD22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C00CFE9-36F7-A822-95A2-EA8D99E5FC13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2627556A-6C6A-BFC4-1707-1709786C37C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EBB8A39-9E02-96D3-A220-2448E3A6802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586D849-A63E-3C80-89C2-3609F5287B28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D8C81B0-27E5-3D0E-6D49-2C73B5D8B533}"/>
              </a:ext>
            </a:extLst>
          </p:cNvPr>
          <p:cNvSpPr txBox="1"/>
          <p:nvPr/>
        </p:nvSpPr>
        <p:spPr>
          <a:xfrm>
            <a:off x="1026695" y="1973179"/>
            <a:ext cx="229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Red-Green-Refactor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D1FDD-A4DC-0DBD-BB98-0CF7D81DC892}"/>
              </a:ext>
            </a:extLst>
          </p:cNvPr>
          <p:cNvSpPr txBox="1"/>
          <p:nvPr/>
        </p:nvSpPr>
        <p:spPr>
          <a:xfrm>
            <a:off x="1043740" y="2417002"/>
            <a:ext cx="208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🔄 TDD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4F2CC-164F-C09A-24AC-489274E7BB1B}"/>
              </a:ext>
            </a:extLst>
          </p:cNvPr>
          <p:cNvSpPr txBox="1"/>
          <p:nvPr/>
        </p:nvSpPr>
        <p:spPr>
          <a:xfrm>
            <a:off x="1051762" y="2820945"/>
            <a:ext cx="43951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🔴 Red: Write failing test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🟢 Green: Write minimal code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🔵 Refactor: Improve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Repeat: Next feature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0CC1B-E3D3-3829-9CDC-488CEEA311E0}"/>
              </a:ext>
            </a:extLst>
          </p:cNvPr>
          <p:cNvSpPr txBox="1"/>
          <p:nvPr/>
        </p:nvSpPr>
        <p:spPr>
          <a:xfrm>
            <a:off x="1036483" y="4238542"/>
            <a:ext cx="251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💡 TDD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BB857-21C6-7BC8-310B-DD2497BC77D7}"/>
              </a:ext>
            </a:extLst>
          </p:cNvPr>
          <p:cNvSpPr txBox="1"/>
          <p:nvPr/>
        </p:nvSpPr>
        <p:spPr>
          <a:xfrm>
            <a:off x="1044505" y="4642485"/>
            <a:ext cx="5896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Better Design: Forces you to think about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Complete Coverage: Every line has 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Confidence: Know exactly what your code should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Documentation: Tests describe expected </a:t>
            </a:r>
            <a:r>
              <a:rPr lang="en-ID" sz="2000" dirty="0" err="1">
                <a:solidFill>
                  <a:schemeClr val="bg1"/>
                </a:solidFill>
              </a:rPr>
              <a:t>behavior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42559-8A14-5A94-8B43-F3DDFFE785CD}"/>
              </a:ext>
            </a:extLst>
          </p:cNvPr>
          <p:cNvSpPr txBox="1"/>
          <p:nvPr/>
        </p:nvSpPr>
        <p:spPr>
          <a:xfrm>
            <a:off x="1043742" y="6060089"/>
            <a:ext cx="321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🤔 When to Use 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7504-2593-8993-77B7-683821B7A04E}"/>
              </a:ext>
            </a:extLst>
          </p:cNvPr>
          <p:cNvSpPr txBox="1"/>
          <p:nvPr/>
        </p:nvSpPr>
        <p:spPr>
          <a:xfrm>
            <a:off x="1051764" y="6464032"/>
            <a:ext cx="5557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✅ Complex business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✅ Bug fixes (write test that reproduces bug first)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✅ New features with clear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❌ Exploratory coding or prototyping</a:t>
            </a:r>
          </a:p>
        </p:txBody>
      </p:sp>
    </p:spTree>
    <p:extLst>
      <p:ext uri="{BB962C8B-B14F-4D97-AF65-F5344CB8AC3E}">
        <p14:creationId xmlns:p14="http://schemas.microsoft.com/office/powerpoint/2010/main" val="133182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907C3-F4C8-9B97-62BB-9A2C01C86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B915FF7D-1EF5-D919-E370-5DCDF90EE5B4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Testing Tools &amp; Framework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409E7D16-FA71-21EB-2C9B-6EE1ACFAAD5A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E6735DB-DC22-03F0-5EE4-E958A40889A9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2F7D41E4-C480-63CD-BBC6-CF0B5AC46F3E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A841E3-F104-0D88-C27C-A4CC08DAEFA2}"/>
              </a:ext>
            </a:extLst>
          </p:cNvPr>
          <p:cNvSpPr txBox="1"/>
          <p:nvPr/>
        </p:nvSpPr>
        <p:spPr>
          <a:xfrm>
            <a:off x="1026695" y="1973179"/>
            <a:ext cx="3212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JavaScript Testing Ecosystem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D8A6F-03D0-4F87-761A-38A034E08D85}"/>
              </a:ext>
            </a:extLst>
          </p:cNvPr>
          <p:cNvSpPr txBox="1"/>
          <p:nvPr/>
        </p:nvSpPr>
        <p:spPr>
          <a:xfrm>
            <a:off x="1043740" y="2417002"/>
            <a:ext cx="482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🧪 Jest - Our Testing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DDBB9-66F1-7577-A7A3-1AE3B41737E0}"/>
              </a:ext>
            </a:extLst>
          </p:cNvPr>
          <p:cNvSpPr txBox="1"/>
          <p:nvPr/>
        </p:nvSpPr>
        <p:spPr>
          <a:xfrm>
            <a:off x="1051762" y="2820945"/>
            <a:ext cx="5907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Why Jest: Popular, easy to use, built-in mocking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Features: Test runner, assertions, mocking,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Syntax: Familiar describe/it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D1AFD-D43B-8FDD-C691-412F49EA35C4}"/>
              </a:ext>
            </a:extLst>
          </p:cNvPr>
          <p:cNvSpPr txBox="1"/>
          <p:nvPr/>
        </p:nvSpPr>
        <p:spPr>
          <a:xfrm>
            <a:off x="8351687" y="2438775"/>
            <a:ext cx="277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🛠️ Setup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02F28-50C7-3A6D-D7DA-8A85479A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67" y="2938409"/>
            <a:ext cx="8794712" cy="4652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017F7-7058-40E7-988D-73F53A3D4D1F}"/>
              </a:ext>
            </a:extLst>
          </p:cNvPr>
          <p:cNvSpPr txBox="1"/>
          <p:nvPr/>
        </p:nvSpPr>
        <p:spPr>
          <a:xfrm>
            <a:off x="1050997" y="4224034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📊 Code Coverage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6095D-42C7-8282-ABD7-13E657EDB2BD}"/>
              </a:ext>
            </a:extLst>
          </p:cNvPr>
          <p:cNvSpPr txBox="1"/>
          <p:nvPr/>
        </p:nvSpPr>
        <p:spPr>
          <a:xfrm>
            <a:off x="1059019" y="4627977"/>
            <a:ext cx="5907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Why Jest: Popular, easy to use, built-in mocking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Features: Test runner, assertions, mocking,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Syntax: Familiar describe/it structure</a:t>
            </a:r>
          </a:p>
        </p:txBody>
      </p:sp>
    </p:spTree>
    <p:extLst>
      <p:ext uri="{BB962C8B-B14F-4D97-AF65-F5344CB8AC3E}">
        <p14:creationId xmlns:p14="http://schemas.microsoft.com/office/powerpoint/2010/main" val="7083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AC50D-BF52-4153-24BD-7836DF21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2281DD8B-35A7-D058-5763-871C1C39EF88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Mocking &amp; Test Doubles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DA9EF74B-A390-BA22-DAC6-5F0B97C6303E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670AA08-747F-270C-57CD-DE75D4359943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4B7DDBA-C197-0E0E-FEEC-E0F8B528AF10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322146-3F7B-1E9E-2FC8-9AB7183EE441}"/>
              </a:ext>
            </a:extLst>
          </p:cNvPr>
          <p:cNvSpPr txBox="1"/>
          <p:nvPr/>
        </p:nvSpPr>
        <p:spPr>
          <a:xfrm>
            <a:off x="1026695" y="1973179"/>
            <a:ext cx="2906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Isolating Units Under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8FF6B-6DE4-EBEA-AFFC-91450102A750}"/>
              </a:ext>
            </a:extLst>
          </p:cNvPr>
          <p:cNvSpPr txBox="1"/>
          <p:nvPr/>
        </p:nvSpPr>
        <p:spPr>
          <a:xfrm>
            <a:off x="1043740" y="2417002"/>
            <a:ext cx="235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🎭 Why Mock?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81C16-0624-87C8-DAB5-AB51A24B242E}"/>
              </a:ext>
            </a:extLst>
          </p:cNvPr>
          <p:cNvSpPr txBox="1"/>
          <p:nvPr/>
        </p:nvSpPr>
        <p:spPr>
          <a:xfrm>
            <a:off x="1051762" y="2820945"/>
            <a:ext cx="57150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Isolation: Test one thing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Speed: Avoid slow database/network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Control: Simulate different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Reliability: Tests don't depend on external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E0774-A6CE-3A50-828D-6F026025B761}"/>
              </a:ext>
            </a:extLst>
          </p:cNvPr>
          <p:cNvSpPr txBox="1"/>
          <p:nvPr/>
        </p:nvSpPr>
        <p:spPr>
          <a:xfrm>
            <a:off x="9382201" y="2409746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🎪 Types of Test Doubles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CB99D-2F4D-49BB-29C5-5B614F7C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00" y="3104600"/>
            <a:ext cx="8524317" cy="4249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117D44-820D-984F-6319-D277BF00A3B9}"/>
              </a:ext>
            </a:extLst>
          </p:cNvPr>
          <p:cNvSpPr txBox="1"/>
          <p:nvPr/>
        </p:nvSpPr>
        <p:spPr>
          <a:xfrm>
            <a:off x="1050997" y="5806084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⚠️ Mocking Guidelines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913FA-0725-30FF-AA71-59CD63EAD56F}"/>
              </a:ext>
            </a:extLst>
          </p:cNvPr>
          <p:cNvSpPr txBox="1"/>
          <p:nvPr/>
        </p:nvSpPr>
        <p:spPr>
          <a:xfrm>
            <a:off x="1059019" y="6210027"/>
            <a:ext cx="5557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Mock external dependencies, not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Keep mocks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Verify important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11545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C22B7-A0B3-8CBE-4A02-86FB7D39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C96E6CE7-2826-25AB-B97A-CAB0D822AF31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Error Handling Testing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2973C0D8-A0B8-3216-41B3-874577044E1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931ACAB-E3CD-DDB4-B51D-66FF787439FA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80A5041-AFC6-8DB8-D73E-4E83D2CC76CA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00FDDE1-E303-F5D5-C384-516BFC6262E3}"/>
              </a:ext>
            </a:extLst>
          </p:cNvPr>
          <p:cNvSpPr txBox="1"/>
          <p:nvPr/>
        </p:nvSpPr>
        <p:spPr>
          <a:xfrm>
            <a:off x="1026695" y="1973179"/>
            <a:ext cx="290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Testing the Unhappy 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939D2-36DD-CC4C-EC3A-DC6780FCAFFB}"/>
              </a:ext>
            </a:extLst>
          </p:cNvPr>
          <p:cNvSpPr txBox="1"/>
          <p:nvPr/>
        </p:nvSpPr>
        <p:spPr>
          <a:xfrm>
            <a:off x="1043740" y="2417002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🛤️ Happy Path vs Unhappy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5CE5F-FC22-2D8F-53EB-51FC2254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0" y="2936242"/>
            <a:ext cx="7772400" cy="63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0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BFEA2-DC7F-252E-440A-E00F2D0B7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5CF9ABEE-484D-0EA2-7EDF-9E2BA3D6EAF9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Performance Consideration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6CC124CB-6B95-600A-ADAB-E1DDB30A542D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5B915A1-F98C-249A-8422-AA9D8A08B97B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8608B25-7BC5-6482-5FAA-5B31269425A8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DDF741C-8879-AD6A-041E-617038A6243F}"/>
              </a:ext>
            </a:extLst>
          </p:cNvPr>
          <p:cNvSpPr txBox="1"/>
          <p:nvPr/>
        </p:nvSpPr>
        <p:spPr>
          <a:xfrm>
            <a:off x="1026695" y="1973179"/>
            <a:ext cx="248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Writing Efficient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BAF393-00D6-DA0F-B1BA-BC97A30D676B}"/>
              </a:ext>
            </a:extLst>
          </p:cNvPr>
          <p:cNvSpPr txBox="1"/>
          <p:nvPr/>
        </p:nvSpPr>
        <p:spPr>
          <a:xfrm>
            <a:off x="1043740" y="2417002"/>
            <a:ext cx="459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⚡ Performance 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65836-BA25-DA98-543D-026FE0FCDFEB}"/>
              </a:ext>
            </a:extLst>
          </p:cNvPr>
          <p:cNvSpPr txBox="1"/>
          <p:nvPr/>
        </p:nvSpPr>
        <p:spPr>
          <a:xfrm>
            <a:off x="1051762" y="2820945"/>
            <a:ext cx="66672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Avoid N+1 Queries: Load related data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Use Appropriate Data Structures: Arrays vs Objects vs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Cache Expensive Operations: Database queries, 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Lazy Loading: Load data only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552E9-C40B-09E7-EEDD-BEBA14D4E39D}"/>
              </a:ext>
            </a:extLst>
          </p:cNvPr>
          <p:cNvSpPr txBox="1"/>
          <p:nvPr/>
        </p:nvSpPr>
        <p:spPr>
          <a:xfrm>
            <a:off x="9077400" y="2409748"/>
            <a:ext cx="5133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📊 Example: Efficient Task 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10628A-93C0-01FE-7047-B4F2DFE7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400" y="2932968"/>
            <a:ext cx="7772400" cy="325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4ADAF-646E-17E3-31F4-BEEE8CF3085F}"/>
              </a:ext>
            </a:extLst>
          </p:cNvPr>
          <p:cNvSpPr txBox="1"/>
          <p:nvPr/>
        </p:nvSpPr>
        <p:spPr>
          <a:xfrm>
            <a:off x="1036485" y="4514317"/>
            <a:ext cx="4594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⚖️ Performance vs Readability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B5221-539B-A962-3B06-A65E0D2D2B4A}"/>
              </a:ext>
            </a:extLst>
          </p:cNvPr>
          <p:cNvSpPr txBox="1"/>
          <p:nvPr/>
        </p:nvSpPr>
        <p:spPr>
          <a:xfrm>
            <a:off x="1044507" y="4918260"/>
            <a:ext cx="59891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Start with readable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Optimize only when you have performance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Measure before optimizing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"Premature optimization is the root of all evil"</a:t>
            </a:r>
          </a:p>
        </p:txBody>
      </p:sp>
    </p:spTree>
    <p:extLst>
      <p:ext uri="{BB962C8B-B14F-4D97-AF65-F5344CB8AC3E}">
        <p14:creationId xmlns:p14="http://schemas.microsoft.com/office/powerpoint/2010/main" val="44076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18727-3C4D-71AA-E51E-B396A405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1AF9DBBC-8F69-464C-4290-B5A91A79B885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Common Implementation Pitfalls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DB20AE8C-654D-887D-D0EF-0C1C5AD31A69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4C61488-9703-BD92-7ED5-263E14EE7FF4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BCE62CAC-A8DD-B2E8-D8B4-07B7635589C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B5F8F8-902A-E6DA-5534-F534EDEBADE1}"/>
              </a:ext>
            </a:extLst>
          </p:cNvPr>
          <p:cNvSpPr txBox="1"/>
          <p:nvPr/>
        </p:nvSpPr>
        <p:spPr>
          <a:xfrm>
            <a:off x="1043740" y="241700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🕳️ Pitfall 1: No Error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C4231-03C7-3066-3591-147A9A3E5F1B}"/>
              </a:ext>
            </a:extLst>
          </p:cNvPr>
          <p:cNvSpPr txBox="1"/>
          <p:nvPr/>
        </p:nvSpPr>
        <p:spPr>
          <a:xfrm>
            <a:off x="1026695" y="1973179"/>
            <a:ext cx="3195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Learn from Others' Mistakes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8C398-08CF-29DC-F5E6-6BD6F406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5" y="2936242"/>
            <a:ext cx="7772400" cy="4325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3FB90-C891-557E-28F8-97DE615B6FAD}"/>
              </a:ext>
            </a:extLst>
          </p:cNvPr>
          <p:cNvSpPr txBox="1"/>
          <p:nvPr/>
        </p:nvSpPr>
        <p:spPr>
          <a:xfrm>
            <a:off x="9643459" y="2409748"/>
            <a:ext cx="5545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🕳️ Pitfall 2: Testing Only Happy Paths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61C6F-7737-16ED-62EF-B90D0465B66E}"/>
              </a:ext>
            </a:extLst>
          </p:cNvPr>
          <p:cNvSpPr txBox="1"/>
          <p:nvPr/>
        </p:nvSpPr>
        <p:spPr>
          <a:xfrm>
            <a:off x="9832909" y="2820945"/>
            <a:ext cx="5753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80% of bugs happen in error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edge cases: empty inputs, boundary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error conditions: network failures, invalid data</a:t>
            </a:r>
          </a:p>
        </p:txBody>
      </p:sp>
    </p:spTree>
    <p:extLst>
      <p:ext uri="{BB962C8B-B14F-4D97-AF65-F5344CB8AC3E}">
        <p14:creationId xmlns:p14="http://schemas.microsoft.com/office/powerpoint/2010/main" val="171446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CC2B0-6DFB-BCFD-83C6-559CFDE6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290CFF0E-DE6B-2D60-8395-A5B5A9B20E00}"/>
              </a:ext>
            </a:extLst>
          </p:cNvPr>
          <p:cNvSpPr/>
          <p:nvPr/>
        </p:nvSpPr>
        <p:spPr>
          <a:xfrm>
            <a:off x="10260683" y="607099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9B3B06-0C89-3253-CDEF-30A35B285D5E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Real-World Testing Example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8351665-AB67-CE58-C368-BCF979DCA655}"/>
              </a:ext>
            </a:extLst>
          </p:cNvPr>
          <p:cNvSpPr/>
          <p:nvPr/>
        </p:nvSpPr>
        <p:spPr>
          <a:xfrm flipH="1">
            <a:off x="16986382" y="607099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8C0EF68-B9F1-1D85-9AB3-C21E06C435C6}"/>
              </a:ext>
            </a:extLst>
          </p:cNvPr>
          <p:cNvSpPr/>
          <p:nvPr/>
        </p:nvSpPr>
        <p:spPr>
          <a:xfrm flipV="1">
            <a:off x="10260833" y="20558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F8A26A3-4A7D-717F-C693-23FC4E29057C}"/>
              </a:ext>
            </a:extLst>
          </p:cNvPr>
          <p:cNvSpPr/>
          <p:nvPr/>
        </p:nvSpPr>
        <p:spPr>
          <a:xfrm flipH="1" flipV="1">
            <a:off x="16986531" y="205583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1A6AE48B-93A3-F334-5EE4-4350245456FE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2B57EA-17F1-DDB3-9E1A-24415427EBFB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A7FA4E05-2E20-CDA6-EEB1-40D636C9084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D6D897-97CA-A7C8-45C6-739142942544}"/>
              </a:ext>
            </a:extLst>
          </p:cNvPr>
          <p:cNvSpPr txBox="1"/>
          <p:nvPr/>
        </p:nvSpPr>
        <p:spPr>
          <a:xfrm>
            <a:off x="1026695" y="1973179"/>
            <a:ext cx="32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How Netflix Tests Their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4976A-B801-C045-60AE-DECBB25C99CE}"/>
              </a:ext>
            </a:extLst>
          </p:cNvPr>
          <p:cNvSpPr txBox="1"/>
          <p:nvPr/>
        </p:nvSpPr>
        <p:spPr>
          <a:xfrm>
            <a:off x="1043740" y="2417002"/>
            <a:ext cx="395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🎬 Netflix Testing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CDFC3-ED15-6F38-6051-19A7C4BADEAB}"/>
              </a:ext>
            </a:extLst>
          </p:cNvPr>
          <p:cNvSpPr txBox="1"/>
          <p:nvPr/>
        </p:nvSpPr>
        <p:spPr>
          <a:xfrm>
            <a:off x="1051762" y="2820945"/>
            <a:ext cx="3887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Unit Tests: 70% of all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Integration Tests: 20% of all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E2E Tests: 10% of all tests</a:t>
            </a:r>
          </a:p>
        </p:txBody>
      </p:sp>
      <p:pic>
        <p:nvPicPr>
          <p:cNvPr id="1028" name="Picture 4" descr="How Netflix Uses Testing Strategies to Deliver a Seamless Streaming  Experience">
            <a:extLst>
              <a:ext uri="{FF2B5EF4-FFF2-40B4-BE49-F238E27FC236}">
                <a16:creationId xmlns:a16="http://schemas.microsoft.com/office/drawing/2014/main" id="{C22D8386-F697-9762-E41E-C9EE6F9D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47" y="2269508"/>
            <a:ext cx="6758194" cy="38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3F52A-39F7-EFE1-6204-C9092B32A608}"/>
              </a:ext>
            </a:extLst>
          </p:cNvPr>
          <p:cNvSpPr txBox="1"/>
          <p:nvPr/>
        </p:nvSpPr>
        <p:spPr>
          <a:xfrm>
            <a:off x="1050997" y="3919230"/>
            <a:ext cx="3312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🐒 Chaos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64F7B-7DFD-0E03-C359-45CCFDED0E25}"/>
              </a:ext>
            </a:extLst>
          </p:cNvPr>
          <p:cNvSpPr txBox="1"/>
          <p:nvPr/>
        </p:nvSpPr>
        <p:spPr>
          <a:xfrm>
            <a:off x="1059019" y="4323173"/>
            <a:ext cx="5721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Chaos Monkey: Randomly kills production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Philosophy: "If it can break, it will break"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Result: Systems that are resilient to 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B1BAB-9132-FABF-3CE7-17CC017889E1}"/>
              </a:ext>
            </a:extLst>
          </p:cNvPr>
          <p:cNvSpPr txBox="1"/>
          <p:nvPr/>
        </p:nvSpPr>
        <p:spPr>
          <a:xfrm>
            <a:off x="1043741" y="5435970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📊 Testing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F1A9-C2F6-444C-08A0-CD334AB5F168}"/>
              </a:ext>
            </a:extLst>
          </p:cNvPr>
          <p:cNvSpPr txBox="1"/>
          <p:nvPr/>
        </p:nvSpPr>
        <p:spPr>
          <a:xfrm>
            <a:off x="1051763" y="5839913"/>
            <a:ext cx="5319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Coverage: 80%+ for critical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 Execution Time: &lt; 10 minutes for full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Flaky Test Rate: &lt; 1% (tests that randomly fail)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08BAC-E502-48BB-5C39-5093C1017B6A}"/>
              </a:ext>
            </a:extLst>
          </p:cNvPr>
          <p:cNvSpPr txBox="1"/>
          <p:nvPr/>
        </p:nvSpPr>
        <p:spPr>
          <a:xfrm>
            <a:off x="1036485" y="6923685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📊 Testing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FDD38-9A16-B50B-8403-573AFB7F1199}"/>
              </a:ext>
            </a:extLst>
          </p:cNvPr>
          <p:cNvSpPr txBox="1"/>
          <p:nvPr/>
        </p:nvSpPr>
        <p:spPr>
          <a:xfrm>
            <a:off x="1059020" y="7342141"/>
            <a:ext cx="1099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"Netflix can deploy code 1000+ times per day because they have comprehensive automated testing!"</a:t>
            </a:r>
          </a:p>
        </p:txBody>
      </p:sp>
    </p:spTree>
    <p:extLst>
      <p:ext uri="{BB962C8B-B14F-4D97-AF65-F5344CB8AC3E}">
        <p14:creationId xmlns:p14="http://schemas.microsoft.com/office/powerpoint/2010/main" val="130930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81133" y="1028700"/>
            <a:ext cx="6178167" cy="8017716"/>
            <a:chOff x="0" y="0"/>
            <a:chExt cx="3714906" cy="48210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14905" cy="4821018"/>
            </a:xfrm>
            <a:custGeom>
              <a:avLst/>
              <a:gdLst/>
              <a:ahLst/>
              <a:cxnLst/>
              <a:rect l="l" t="t" r="r" b="b"/>
              <a:pathLst>
                <a:path w="3714905" h="4821018">
                  <a:moveTo>
                    <a:pt x="0" y="0"/>
                  </a:moveTo>
                  <a:lnTo>
                    <a:pt x="3714905" y="0"/>
                  </a:lnTo>
                  <a:lnTo>
                    <a:pt x="3714905" y="4821018"/>
                  </a:lnTo>
                  <a:lnTo>
                    <a:pt x="0" y="4821018"/>
                  </a:lnTo>
                  <a:close/>
                </a:path>
              </a:pathLst>
            </a:custGeom>
            <a:blipFill>
              <a:blip r:embed="rId3"/>
              <a:stretch>
                <a:fillRect l="-13075" r="-813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2767" y="1181100"/>
            <a:ext cx="100524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5400" err="1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Wellcome</a:t>
            </a:r>
            <a:r>
              <a:rPr lang="en-US" sz="5400">
                <a:solidFill>
                  <a:srgbClr val="E8E8E8"/>
                </a:solidFill>
                <a:latin typeface="+mj-lt"/>
                <a:cs typeface="Bangla Sangam MN" panose="02000000000000000000" pitchFamily="2" charset="0"/>
                <a:sym typeface="Open Sauce"/>
              </a:rPr>
              <a:t> Back!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81133" y="9168029"/>
            <a:ext cx="6178167" cy="90271"/>
            <a:chOff x="0" y="0"/>
            <a:chExt cx="1627172" cy="23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A8397A-F9F7-6D24-5592-566DA65BC8BB}"/>
              </a:ext>
            </a:extLst>
          </p:cNvPr>
          <p:cNvSpPr txBox="1"/>
          <p:nvPr/>
        </p:nvSpPr>
        <p:spPr>
          <a:xfrm>
            <a:off x="1072767" y="2422358"/>
            <a:ext cx="229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Journey So Far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63934-2B3B-CF85-697D-F89348B2960D}"/>
              </a:ext>
            </a:extLst>
          </p:cNvPr>
          <p:cNvSpPr txBox="1"/>
          <p:nvPr/>
        </p:nvSpPr>
        <p:spPr>
          <a:xfrm>
            <a:off x="1080789" y="4387518"/>
            <a:ext cx="2571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chemeClr val="bg1"/>
                </a:solidFill>
              </a:rPr>
              <a:t>🎯 Today's 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39B5B-AA8E-D1E3-2545-2BF4AE1AC5D6}"/>
              </a:ext>
            </a:extLst>
          </p:cNvPr>
          <p:cNvSpPr txBox="1"/>
          <p:nvPr/>
        </p:nvSpPr>
        <p:spPr>
          <a:xfrm>
            <a:off x="1080789" y="4910738"/>
            <a:ext cx="823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"Write clean, maintainable code that actually works and proves it with tests!"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88505-2098-78B8-88F2-BA9140C2A7DB}"/>
              </a:ext>
            </a:extLst>
          </p:cNvPr>
          <p:cNvSpPr txBox="1"/>
          <p:nvPr/>
        </p:nvSpPr>
        <p:spPr>
          <a:xfrm>
            <a:off x="1080789" y="6553201"/>
            <a:ext cx="25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>
                <a:solidFill>
                  <a:schemeClr val="bg1"/>
                </a:solidFill>
              </a:rPr>
              <a:t>📋 Today's Agenda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E9940-E405-FE7D-028C-28B12D61B6EB}"/>
              </a:ext>
            </a:extLst>
          </p:cNvPr>
          <p:cNvSpPr txBox="1"/>
          <p:nvPr/>
        </p:nvSpPr>
        <p:spPr>
          <a:xfrm>
            <a:off x="1080789" y="7076421"/>
            <a:ext cx="49503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Clean Code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Error Handling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Testing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Hands-on: Implement &amp; Test Task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CAE79-CDB2-AF14-87A7-9DD5EA9335FB}"/>
              </a:ext>
            </a:extLst>
          </p:cNvPr>
          <p:cNvSpPr txBox="1"/>
          <p:nvPr/>
        </p:nvSpPr>
        <p:spPr>
          <a:xfrm>
            <a:off x="1080789" y="2864492"/>
            <a:ext cx="56444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✅ Day 1: SE Fundamentals &amp; Project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✅ Day 2: Requirements Analysis &amp; System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🎯 Today: Turn designs into working, tested code!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FA9A2-BF7B-3588-423B-3BE910AA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51EECA83-3A6C-6DAC-2144-4D3B5B4AD1A0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Interactive Exercise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B149D0A7-10D4-0A61-FC86-5995819870C8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5A81FB-4ABA-1CA8-F577-C287405A5DCE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BCCB85D-A9C1-DA22-21F3-42A6EAD0784E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A459437-9BB1-E4D1-E3DF-CB6FE6BC4558}"/>
              </a:ext>
            </a:extLst>
          </p:cNvPr>
          <p:cNvSpPr txBox="1"/>
          <p:nvPr/>
        </p:nvSpPr>
        <p:spPr>
          <a:xfrm>
            <a:off x="1026695" y="1973179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Spot the Problems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AFA94E-3E66-A488-7707-BBAF9A80C347}"/>
              </a:ext>
            </a:extLst>
          </p:cNvPr>
          <p:cNvSpPr txBox="1"/>
          <p:nvPr/>
        </p:nvSpPr>
        <p:spPr>
          <a:xfrm>
            <a:off x="1043740" y="2417002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🔍 Code Review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933ED-BCBA-93EE-50ED-D340D46860C3}"/>
              </a:ext>
            </a:extLst>
          </p:cNvPr>
          <p:cNvSpPr txBox="1"/>
          <p:nvPr/>
        </p:nvSpPr>
        <p:spPr>
          <a:xfrm>
            <a:off x="1036482" y="5617407"/>
            <a:ext cx="5447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🤔 Discussion Questions (5 minutes)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39091-442D-A34D-51A4-39B654E4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40" y="3026163"/>
            <a:ext cx="7772400" cy="2329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58394-E955-1F2E-7089-6755D20FD4BF}"/>
              </a:ext>
            </a:extLst>
          </p:cNvPr>
          <p:cNvSpPr txBox="1"/>
          <p:nvPr/>
        </p:nvSpPr>
        <p:spPr>
          <a:xfrm>
            <a:off x="1059019" y="6035858"/>
            <a:ext cx="41312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What problems do you see?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How would you improve this code?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What would you test?</a:t>
            </a:r>
          </a:p>
        </p:txBody>
      </p:sp>
    </p:spTree>
    <p:extLst>
      <p:ext uri="{BB962C8B-B14F-4D97-AF65-F5344CB8AC3E}">
        <p14:creationId xmlns:p14="http://schemas.microsoft.com/office/powerpoint/2010/main" val="316026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376C5A-356D-7F1F-8897-C4A9F3AD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0B8CA236-883D-F98C-5F67-0851533567E9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Quiz Time!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5829E780-159E-8BF6-493C-F1A239D00D7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62074F-FF79-35DD-2991-DEBA0D2D3C16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9FB6591-5148-1410-1B42-75F1F7ECC5D1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43EF0A-08D5-E18B-46B6-7E8C2F7FC4D4}"/>
              </a:ext>
            </a:extLst>
          </p:cNvPr>
          <p:cNvSpPr txBox="1"/>
          <p:nvPr/>
        </p:nvSpPr>
        <p:spPr>
          <a:xfrm>
            <a:off x="1026695" y="1973179"/>
            <a:ext cx="487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Implementation &amp; Testing Knowledge Check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53638-4777-F37B-6DFB-76412D6FE855}"/>
              </a:ext>
            </a:extLst>
          </p:cNvPr>
          <p:cNvSpPr txBox="1"/>
          <p:nvPr/>
        </p:nvSpPr>
        <p:spPr>
          <a:xfrm>
            <a:off x="1043740" y="2417002"/>
            <a:ext cx="444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1. What makes code "clean"?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BC088-7448-A0E9-4381-471FD7092664}"/>
              </a:ext>
            </a:extLst>
          </p:cNvPr>
          <p:cNvSpPr txBox="1"/>
          <p:nvPr/>
        </p:nvSpPr>
        <p:spPr>
          <a:xfrm>
            <a:off x="1051762" y="2820945"/>
            <a:ext cx="3887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A) It has no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B) It's easy to read and 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C) It runs 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654FE-885C-1B3D-E9E3-7CB4DD0CE084}"/>
              </a:ext>
            </a:extLst>
          </p:cNvPr>
          <p:cNvSpPr txBox="1"/>
          <p:nvPr/>
        </p:nvSpPr>
        <p:spPr>
          <a:xfrm>
            <a:off x="1050998" y="4049861"/>
            <a:ext cx="4875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2. When should you write tests?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11A84-3AC0-485D-E8EB-BAC1870EC145}"/>
              </a:ext>
            </a:extLst>
          </p:cNvPr>
          <p:cNvSpPr txBox="1"/>
          <p:nvPr/>
        </p:nvSpPr>
        <p:spPr>
          <a:xfrm>
            <a:off x="1059020" y="4453804"/>
            <a:ext cx="39367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A) After all features are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B) Only when bugs are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C) Throughout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8DB15-C8BA-DB40-2E1D-0DCEF16D86B7}"/>
              </a:ext>
            </a:extLst>
          </p:cNvPr>
          <p:cNvSpPr txBox="1"/>
          <p:nvPr/>
        </p:nvSpPr>
        <p:spPr>
          <a:xfrm>
            <a:off x="1058256" y="5639172"/>
            <a:ext cx="557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3. What's the AAA pattern in testing?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39C05-F302-ECEA-34CA-E620C91A22E1}"/>
              </a:ext>
            </a:extLst>
          </p:cNvPr>
          <p:cNvSpPr txBox="1"/>
          <p:nvPr/>
        </p:nvSpPr>
        <p:spPr>
          <a:xfrm>
            <a:off x="1066278" y="6043115"/>
            <a:ext cx="4196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A) Always Assert Accurately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B) Arrange, Act, Assert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C) Automated, Accurate, Actionable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EBAAE-4EF5-6E64-5E31-3CB78B58C06A}"/>
              </a:ext>
            </a:extLst>
          </p:cNvPr>
          <p:cNvSpPr txBox="1"/>
          <p:nvPr/>
        </p:nvSpPr>
        <p:spPr>
          <a:xfrm>
            <a:off x="1065515" y="7243001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4. Why do we mock dependencies in unit tests?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629EE1-9FD1-A708-57CE-4CB8E8025C3A}"/>
              </a:ext>
            </a:extLst>
          </p:cNvPr>
          <p:cNvSpPr txBox="1"/>
          <p:nvPr/>
        </p:nvSpPr>
        <p:spPr>
          <a:xfrm>
            <a:off x="1073537" y="7646944"/>
            <a:ext cx="3960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A) To make tests run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B) To isolate the unit being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C) Both A and B</a:t>
            </a:r>
          </a:p>
        </p:txBody>
      </p:sp>
    </p:spTree>
    <p:extLst>
      <p:ext uri="{BB962C8B-B14F-4D97-AF65-F5344CB8AC3E}">
        <p14:creationId xmlns:p14="http://schemas.microsoft.com/office/powerpoint/2010/main" val="3610354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2AB35-77AB-2493-7BA0-144CBA55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>
            <a:extLst>
              <a:ext uri="{FF2B5EF4-FFF2-40B4-BE49-F238E27FC236}">
                <a16:creationId xmlns:a16="http://schemas.microsoft.com/office/drawing/2014/main" id="{A7487CAD-0CA5-FE0F-976A-ADDF13733146}"/>
              </a:ext>
            </a:extLst>
          </p:cNvPr>
          <p:cNvSpPr txBox="1"/>
          <p:nvPr/>
        </p:nvSpPr>
        <p:spPr>
          <a:xfrm>
            <a:off x="1009650" y="4728001"/>
            <a:ext cx="162687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6600" b="1">
                <a:solidFill>
                  <a:schemeClr val="bg1"/>
                </a:solidFill>
              </a:rPr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53232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FD2D0-3F79-0240-7738-53A4313E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CB599194-68BC-4C3E-47F1-6E87A8A38F2D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2314B42-BC08-EF09-F71D-EA1422E8BF3E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i="1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Wrap-Up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9C3B389-1660-02B9-7F07-3FFA0059FEA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90C8263-1386-5FD8-2591-BC186B9A55A8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461087C-E354-595B-23C2-4BE35BE8A9E8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B00E06E-3A4C-53F6-A226-85A762B1CD68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39FA2B1-E290-5826-402B-906F7575C0B5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71ECD5A4-5939-39C6-942F-D4A709ED01FB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E097B12-D57B-50A1-B9D0-F53961FF242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96DD2F0-B0C0-E711-986A-8EDF9F4720E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6DD508-4A3E-532B-B78E-3B2318896E5B}"/>
              </a:ext>
            </a:extLst>
          </p:cNvPr>
          <p:cNvSpPr txBox="1"/>
          <p:nvPr/>
        </p:nvSpPr>
        <p:spPr>
          <a:xfrm>
            <a:off x="1026695" y="1973179"/>
            <a:ext cx="1765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Key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79C8B-D9FC-F04D-35BE-B7B45C03E417}"/>
              </a:ext>
            </a:extLst>
          </p:cNvPr>
          <p:cNvSpPr txBox="1"/>
          <p:nvPr/>
        </p:nvSpPr>
        <p:spPr>
          <a:xfrm>
            <a:off x="1043740" y="2417002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🧠 Concepts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4DCB1-3D7F-1DA9-6CED-49F03AAA3C57}"/>
              </a:ext>
            </a:extLst>
          </p:cNvPr>
          <p:cNvSpPr txBox="1"/>
          <p:nvPr/>
        </p:nvSpPr>
        <p:spPr>
          <a:xfrm>
            <a:off x="1051762" y="2820945"/>
            <a:ext cx="46842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Clean code principles and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Error handling strategies and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Testing fundamentals and TDD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quality tools and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43C88-3083-3895-C21E-815F110107BB}"/>
              </a:ext>
            </a:extLst>
          </p:cNvPr>
          <p:cNvSpPr txBox="1"/>
          <p:nvPr/>
        </p:nvSpPr>
        <p:spPr>
          <a:xfrm>
            <a:off x="1036484" y="5240031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💻 Practical Skills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8034A-2F4D-6CD5-67D6-79B0DF4DA9A9}"/>
              </a:ext>
            </a:extLst>
          </p:cNvPr>
          <p:cNvSpPr txBox="1"/>
          <p:nvPr/>
        </p:nvSpPr>
        <p:spPr>
          <a:xfrm>
            <a:off x="1044506" y="5643974"/>
            <a:ext cx="512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Writing maintainable, readable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Implementing comprehensive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Creating effective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Using Jest testing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03306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620" y="0"/>
            <a:ext cx="8185380" cy="10287000"/>
            <a:chOff x="0" y="0"/>
            <a:chExt cx="215582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0" cy="2709333"/>
            </a:xfrm>
            <a:custGeom>
              <a:avLst/>
              <a:gdLst/>
              <a:ahLst/>
              <a:cxnLst/>
              <a:rect l="l" t="t" r="r" b="b"/>
              <a:pathLst>
                <a:path w="2155820" h="2709333">
                  <a:moveTo>
                    <a:pt x="0" y="0"/>
                  </a:moveTo>
                  <a:lnTo>
                    <a:pt x="2155820" y="0"/>
                  </a:lnTo>
                  <a:lnTo>
                    <a:pt x="21558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155820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48095" y="5065718"/>
            <a:ext cx="5799490" cy="90271"/>
            <a:chOff x="0" y="0"/>
            <a:chExt cx="1527438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8390378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48095" y="6209548"/>
            <a:ext cx="376800" cy="376800"/>
          </a:xfrm>
          <a:custGeom>
            <a:avLst/>
            <a:gdLst/>
            <a:ahLst/>
            <a:cxnLst/>
            <a:rect l="l" t="t" r="r" b="b"/>
            <a:pathLst>
              <a:path w="376800" h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8286" y="6813664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38286" y="7437398"/>
            <a:ext cx="396418" cy="396418"/>
          </a:xfrm>
          <a:custGeom>
            <a:avLst/>
            <a:gdLst/>
            <a:ahLst/>
            <a:cxnLst/>
            <a:rect l="l" t="t" r="r" b="b"/>
            <a:pathLst>
              <a:path w="396418" h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8390378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V="1">
            <a:off x="1028700" y="335561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1140845" y="1053677"/>
            <a:ext cx="6118455" cy="8204623"/>
            <a:chOff x="0" y="0"/>
            <a:chExt cx="3679001" cy="49334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9001" cy="4933404"/>
            </a:xfrm>
            <a:custGeom>
              <a:avLst/>
              <a:gdLst/>
              <a:ahLst/>
              <a:cxnLst/>
              <a:rect l="l" t="t" r="r" b="b"/>
              <a:pathLst>
                <a:path w="3679001" h="4933404">
                  <a:moveTo>
                    <a:pt x="0" y="0"/>
                  </a:moveTo>
                  <a:lnTo>
                    <a:pt x="3679001" y="0"/>
                  </a:lnTo>
                  <a:lnTo>
                    <a:pt x="3679001" y="4933404"/>
                  </a:lnTo>
                  <a:lnTo>
                    <a:pt x="0" y="4933404"/>
                  </a:lnTo>
                  <a:close/>
                </a:path>
              </a:pathLst>
            </a:custGeom>
            <a:blipFill>
              <a:blip r:embed="rId10"/>
              <a:stretch>
                <a:fillRect t="-5860" b="-586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34328" y="1135920"/>
            <a:ext cx="6685672" cy="113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6" spc="-80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8095" y="4156297"/>
            <a:ext cx="5799490" cy="3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2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Get In Touch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39670" y="6320096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+</a:t>
            </a: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62-822-1367-2972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9670" y="6934021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http://</a:t>
            </a: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toni.Kusnandar.dev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39670" y="7557754"/>
            <a:ext cx="3802712" cy="20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 spc="-70" err="1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toni@Kusnandar.dev</a:t>
            </a:r>
            <a:endParaRPr lang="en-US" sz="1400" u="none" strike="noStrike" spc="-7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The Implementation Challenge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FB57012C-D415-C187-07DD-B8A2FC419EEC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D9920D-5A57-9F64-3424-8484BDA6457C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C1C01854-EB7F-5D44-F673-E386FD44C16C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D599C1C-F86C-FC3E-1EE3-AF7F7A04029C}"/>
              </a:ext>
            </a:extLst>
          </p:cNvPr>
          <p:cNvSpPr txBox="1"/>
          <p:nvPr/>
        </p:nvSpPr>
        <p:spPr>
          <a:xfrm>
            <a:off x="1026695" y="1973179"/>
            <a:ext cx="2581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From Design to Reality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32AC9-F5D9-AD66-C8BF-745AE3E9DE5F}"/>
              </a:ext>
            </a:extLst>
          </p:cNvPr>
          <p:cNvSpPr txBox="1"/>
          <p:nvPr/>
        </p:nvSpPr>
        <p:spPr>
          <a:xfrm>
            <a:off x="1072767" y="2422358"/>
            <a:ext cx="438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😰 Common Developer Fears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C2DC0-B2C4-29F2-BBBA-9A3DC4C7CA26}"/>
              </a:ext>
            </a:extLst>
          </p:cNvPr>
          <p:cNvSpPr txBox="1"/>
          <p:nvPr/>
        </p:nvSpPr>
        <p:spPr>
          <a:xfrm>
            <a:off x="1080789" y="2864492"/>
            <a:ext cx="58609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"Will my code actually work?"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"What if I break something?"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"How do I know if it's correct?"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"What happens when users do unexpected things?"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4376F-EDF5-F5D1-920C-83CA81233EC8}"/>
              </a:ext>
            </a:extLst>
          </p:cNvPr>
          <p:cNvSpPr txBox="1"/>
          <p:nvPr/>
        </p:nvSpPr>
        <p:spPr>
          <a:xfrm>
            <a:off x="1080027" y="4374530"/>
            <a:ext cx="3121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🎯 Today's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E8FDE-D6A6-D825-4819-636DEBFC6C77}"/>
              </a:ext>
            </a:extLst>
          </p:cNvPr>
          <p:cNvSpPr txBox="1"/>
          <p:nvPr/>
        </p:nvSpPr>
        <p:spPr>
          <a:xfrm>
            <a:off x="1088049" y="4816664"/>
            <a:ext cx="7036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Clean Code: Write code that's easy to understand and 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Error Handling: Gracefully handle unexpected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Testing: Prove your code works and catch bugs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Best Practices: Industry-standard approaches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241D-CF48-AEF3-E9C4-AF62B124C539}"/>
              </a:ext>
            </a:extLst>
          </p:cNvPr>
          <p:cNvSpPr txBox="1"/>
          <p:nvPr/>
        </p:nvSpPr>
        <p:spPr>
          <a:xfrm>
            <a:off x="1072772" y="6268637"/>
            <a:ext cx="22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💡 Key Insight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FC965-AC8D-9E08-56DC-9DCE9D9B3D2E}"/>
              </a:ext>
            </a:extLst>
          </p:cNvPr>
          <p:cNvSpPr txBox="1"/>
          <p:nvPr/>
        </p:nvSpPr>
        <p:spPr>
          <a:xfrm>
            <a:off x="1088050" y="6710771"/>
            <a:ext cx="763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"Good code is not just code that works—it's code that works reliably, handles errors gracefully, and can be easily maintained by others."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25101-FA51-B15F-30EF-6BEF6D7B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7EF0AD3D-1D41-E5DD-3744-A0E6F587241F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3977FE-252E-18BB-2CA7-F4AC8AFD33DA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Clean Code Principles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D523727-6818-5C9F-F899-20B843F1E355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430DFBD-7361-B264-5B29-E23668A44B5B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DB08BD7-716B-3E93-6F71-00021735A2C9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A39FF3B-54AA-A99E-DE70-70860C8AEE60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D99B255-7605-48A7-7B8D-5CA32D68DA83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FA3711C-BF3A-ACDD-7E45-893898210540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3A9119E-68CD-5750-3420-EEF3B9CE31D3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F3319089-1D16-E55E-391E-AF05C66CF9EC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0DFFCB-D0E9-7580-E1FA-B39E7C49BC56}"/>
              </a:ext>
            </a:extLst>
          </p:cNvPr>
          <p:cNvSpPr txBox="1"/>
          <p:nvPr/>
        </p:nvSpPr>
        <p:spPr>
          <a:xfrm>
            <a:off x="1026695" y="1973179"/>
            <a:ext cx="3641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Code is Read More Than Written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8AC48-4BE1-013C-1657-44E59E97AAB2}"/>
              </a:ext>
            </a:extLst>
          </p:cNvPr>
          <p:cNvSpPr txBox="1"/>
          <p:nvPr/>
        </p:nvSpPr>
        <p:spPr>
          <a:xfrm>
            <a:off x="1072767" y="2422358"/>
            <a:ext cx="318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📚 The Reality Check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18C7A-8FA1-9944-E1CD-C9164C560A4D}"/>
              </a:ext>
            </a:extLst>
          </p:cNvPr>
          <p:cNvSpPr txBox="1"/>
          <p:nvPr/>
        </p:nvSpPr>
        <p:spPr>
          <a:xfrm>
            <a:off x="1080789" y="2864492"/>
            <a:ext cx="4766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is written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is read hundreds of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is modified by different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Code lives for years (sometimes decades)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43A04-803E-B480-A75F-AF0F2F24155E}"/>
              </a:ext>
            </a:extLst>
          </p:cNvPr>
          <p:cNvSpPr txBox="1"/>
          <p:nvPr/>
        </p:nvSpPr>
        <p:spPr>
          <a:xfrm>
            <a:off x="1065510" y="4476134"/>
            <a:ext cx="318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🎯 Clean Code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8978-D86C-ED71-438D-8072E95EC7E5}"/>
              </a:ext>
            </a:extLst>
          </p:cNvPr>
          <p:cNvSpPr txBox="1"/>
          <p:nvPr/>
        </p:nvSpPr>
        <p:spPr>
          <a:xfrm>
            <a:off x="1073532" y="4918268"/>
            <a:ext cx="63114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Readable: Anyone can understand what it does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Maintainable: Easy to modify and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Reliable: Works correctly in all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Efficient: Performs well without unnecessary complexity</a:t>
            </a:r>
          </a:p>
        </p:txBody>
      </p:sp>
    </p:spTree>
    <p:extLst>
      <p:ext uri="{BB962C8B-B14F-4D97-AF65-F5344CB8AC3E}">
        <p14:creationId xmlns:p14="http://schemas.microsoft.com/office/powerpoint/2010/main" val="263036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5C5724-F63C-1BCF-A655-91F45DA12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993BC797-1C65-ACE6-2156-BCBA4CAF952E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EDE29C2-97E5-04E6-D6BA-5A3BD4BD3BD2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Clean Code Rules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B8EC6CA-71D1-9928-C698-A70C8717150D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7A2B5EB-24AB-FDBE-1E15-0A1A055AD64B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01589A0-97FA-C436-99B6-05D7976E267D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364DFAD-5443-2655-F914-04E101BFCE72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94F8AF7-5350-E572-0AFF-E7009EDB2F20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C3D079A9-0407-A63C-AD7F-9AC5ACB4912F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8FCE4F0-585D-3562-F70F-CA186613A80D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8679E6C0-FF06-059C-26E2-CAC1D7912243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9D4E29B-DFBD-7D3B-BC40-ABC9342E6D45}"/>
              </a:ext>
            </a:extLst>
          </p:cNvPr>
          <p:cNvSpPr txBox="1"/>
          <p:nvPr/>
        </p:nvSpPr>
        <p:spPr>
          <a:xfrm>
            <a:off x="1026695" y="1973179"/>
            <a:ext cx="2145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The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003AF-BB12-87DC-2040-37055347080C}"/>
              </a:ext>
            </a:extLst>
          </p:cNvPr>
          <p:cNvSpPr txBox="1"/>
          <p:nvPr/>
        </p:nvSpPr>
        <p:spPr>
          <a:xfrm>
            <a:off x="1072767" y="2823408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📝 Meaningful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BF71A-5394-36CC-6F00-CFC30D8B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338" y="3342648"/>
            <a:ext cx="7772400" cy="1934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D6402-66B0-22B9-7CAE-D956D08AAAC3}"/>
              </a:ext>
            </a:extLst>
          </p:cNvPr>
          <p:cNvSpPr txBox="1"/>
          <p:nvPr/>
        </p:nvSpPr>
        <p:spPr>
          <a:xfrm>
            <a:off x="1065509" y="5878669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🎯 Small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8E668-AF4A-4F2E-6068-212BFD0BC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338" y="6401889"/>
            <a:ext cx="7772400" cy="23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1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80E8E9-F126-39C0-F445-5F22993F4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674FAA5E-3F70-FEE3-066C-A706D3416B88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F44DAA-254E-7CC2-1185-9BC5F9B5E27C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DRY and KISS Principle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91D4AE-25BA-4E47-63CB-2A5A97712F3A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CD2F551-B228-09E1-1AEF-DA3135764204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1E1B511-5154-1951-AC13-3A4059F98A82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E40DF3A-4897-09AC-506F-0C9C58CC4A72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70307F0-142C-C71E-DFC0-2E9AB6346AD9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ADCD5EF1-570D-C944-1F21-A5C68D114299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A7FC63A-0AFB-A471-9BAB-9F051CE6CFE6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996B2A9A-02D1-4366-BA32-8985AA13EDD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E6C3A9-14E6-B983-BE44-61F8FD22F823}"/>
              </a:ext>
            </a:extLst>
          </p:cNvPr>
          <p:cNvSpPr txBox="1"/>
          <p:nvPr/>
        </p:nvSpPr>
        <p:spPr>
          <a:xfrm>
            <a:off x="1026695" y="1973179"/>
            <a:ext cx="4949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Don't Repeat Yourself &amp; Keep It Simple, S….d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ECE5E-9115-2466-75D0-298832DD5382}"/>
              </a:ext>
            </a:extLst>
          </p:cNvPr>
          <p:cNvSpPr txBox="1"/>
          <p:nvPr/>
        </p:nvSpPr>
        <p:spPr>
          <a:xfrm>
            <a:off x="1072767" y="2387980"/>
            <a:ext cx="4625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🔄 DRY - Don't Repeat Yourself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3FB69-039F-9317-E739-A70B76732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67" y="2863567"/>
            <a:ext cx="6446401" cy="4159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02550-8A7A-C4ED-7662-3245B42BB4DD}"/>
              </a:ext>
            </a:extLst>
          </p:cNvPr>
          <p:cNvSpPr txBox="1"/>
          <p:nvPr/>
        </p:nvSpPr>
        <p:spPr>
          <a:xfrm>
            <a:off x="1065510" y="7068840"/>
            <a:ext cx="358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💎 KISS - Keep It Simple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BB535-7327-EC5F-213A-806FD0F575C2}"/>
              </a:ext>
            </a:extLst>
          </p:cNvPr>
          <p:cNvSpPr txBox="1"/>
          <p:nvPr/>
        </p:nvSpPr>
        <p:spPr>
          <a:xfrm>
            <a:off x="1073532" y="7472783"/>
            <a:ext cx="5271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Choose simple solutions over complex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Add complexity only when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"Premature optimization is the root of all evil"</a:t>
            </a:r>
          </a:p>
        </p:txBody>
      </p:sp>
    </p:spTree>
    <p:extLst>
      <p:ext uri="{BB962C8B-B14F-4D97-AF65-F5344CB8AC3E}">
        <p14:creationId xmlns:p14="http://schemas.microsoft.com/office/powerpoint/2010/main" val="89189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5C810-E5D8-91FE-39DC-426A3E71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5FB1835F-4511-1A19-E8DE-EE69C8AD26B8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7DAC33A-85AF-E868-38DB-FB9DD782A966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Error Handling Philosophy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A63B233-8ED1-1B99-CE88-FB457EE81A1A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F15DB45-A13B-B912-17B4-26E056512C58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435E31A2-1ED9-9015-D30F-868083B9F00D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F305A93-EDCB-CDB4-0E00-A12FC4E614A9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BD64AA2-3708-01BD-2C74-5AF84AE0F425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D4EF0BB6-7176-7973-4C22-BFA748AB8511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22D567E-E074-6DE6-EB91-478360AB1106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D9DCB780-C47F-B6E4-1F09-3A12B976E319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AAADBB-0C22-5F60-C911-EBB719FF021B}"/>
              </a:ext>
            </a:extLst>
          </p:cNvPr>
          <p:cNvSpPr txBox="1"/>
          <p:nvPr/>
        </p:nvSpPr>
        <p:spPr>
          <a:xfrm>
            <a:off x="1026695" y="1973179"/>
            <a:ext cx="2639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Expect the Unexpected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63B49-4A07-ADA6-D338-4D13541BA64A}"/>
              </a:ext>
            </a:extLst>
          </p:cNvPr>
          <p:cNvSpPr txBox="1"/>
          <p:nvPr/>
        </p:nvSpPr>
        <p:spPr>
          <a:xfrm>
            <a:off x="1065510" y="6662440"/>
            <a:ext cx="3036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🏥 Medical Analogy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F25F7-4D80-4C0D-3111-881D8F887C3C}"/>
              </a:ext>
            </a:extLst>
          </p:cNvPr>
          <p:cNvSpPr txBox="1"/>
          <p:nvPr/>
        </p:nvSpPr>
        <p:spPr>
          <a:xfrm>
            <a:off x="1073532" y="7066383"/>
            <a:ext cx="4472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Prevention: Input validation (vaccines)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Treatment: Error handling (medicine)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Monitoring: Logging (health checkups)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F5761-EC71-8B3D-D972-8C963BF2E20D}"/>
              </a:ext>
            </a:extLst>
          </p:cNvPr>
          <p:cNvSpPr txBox="1"/>
          <p:nvPr/>
        </p:nvSpPr>
        <p:spPr>
          <a:xfrm>
            <a:off x="1058254" y="2475066"/>
            <a:ext cx="377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🤔 What Can Go Wrong?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0F840-2747-E088-AAC9-432BE8117C6C}"/>
              </a:ext>
            </a:extLst>
          </p:cNvPr>
          <p:cNvSpPr txBox="1"/>
          <p:nvPr/>
        </p:nvSpPr>
        <p:spPr>
          <a:xfrm>
            <a:off x="1066276" y="2879009"/>
            <a:ext cx="32796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User enters invalid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Database connection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Network request times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File system is full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Third-party API is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Memory runs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5C7A4-FFDB-8819-245C-C14A091FB209}"/>
              </a:ext>
            </a:extLst>
          </p:cNvPr>
          <p:cNvSpPr txBox="1"/>
          <p:nvPr/>
        </p:nvSpPr>
        <p:spPr>
          <a:xfrm>
            <a:off x="1058252" y="4840900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🛡️ Defensive Programming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12510-5082-1284-57D8-895D1BAD9828}"/>
              </a:ext>
            </a:extLst>
          </p:cNvPr>
          <p:cNvSpPr txBox="1"/>
          <p:nvPr/>
        </p:nvSpPr>
        <p:spPr>
          <a:xfrm>
            <a:off x="1066274" y="5244843"/>
            <a:ext cx="6091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Validate all inputs: Never trust user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Handle all errors: Don't let exceptions crash your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Provide fallbacks: Graceful degradation when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Log everything important: Help future debugging</a:t>
            </a:r>
          </a:p>
        </p:txBody>
      </p:sp>
    </p:spTree>
    <p:extLst>
      <p:ext uri="{BB962C8B-B14F-4D97-AF65-F5344CB8AC3E}">
        <p14:creationId xmlns:p14="http://schemas.microsoft.com/office/powerpoint/2010/main" val="265818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DBBE5-966A-213D-36E9-94C1787FA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EBA30BB-61E4-0252-32C7-C670556A3502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227C2E-C99B-343F-2895-8F5C1F880B3E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Error Handling Strategies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F827305-9356-237E-450A-3B778B762A0F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DF8963F-C29A-2643-8A29-2B784A734C01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C355582E-479D-E233-9DFA-537E45BC20B2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574F063-0A8E-54C4-8DDD-1AC4C419A1FF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2FD1B89-9E9C-979A-E84C-D1BC16F86FF9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D0D80674-0273-FB33-3F17-B333005BA154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4DFE01D-0D3E-80CF-2828-3F41C8447A9F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6B48A92-CD7D-BFEE-6A97-E6042C7838B4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E5B14B-2EDA-AD2D-9A5B-6FD83E2BE10E}"/>
              </a:ext>
            </a:extLst>
          </p:cNvPr>
          <p:cNvSpPr txBox="1"/>
          <p:nvPr/>
        </p:nvSpPr>
        <p:spPr>
          <a:xfrm>
            <a:off x="1026695" y="1973179"/>
            <a:ext cx="3967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How to Handle Things Going Wrong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E331D-DD72-10E1-75FA-63C9C7EF5E69}"/>
              </a:ext>
            </a:extLst>
          </p:cNvPr>
          <p:cNvSpPr txBox="1"/>
          <p:nvPr/>
        </p:nvSpPr>
        <p:spPr>
          <a:xfrm>
            <a:off x="1058254" y="2475066"/>
            <a:ext cx="226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🚨 Error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B822C-BD63-C486-486D-D04E9AAD7D5C}"/>
              </a:ext>
            </a:extLst>
          </p:cNvPr>
          <p:cNvSpPr txBox="1"/>
          <p:nvPr/>
        </p:nvSpPr>
        <p:spPr>
          <a:xfrm>
            <a:off x="1066276" y="2879009"/>
            <a:ext cx="5213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Validation Errors: Invalid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Business Logic Errors: Rule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System Errors: Database, network,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Unexpected Errors: Bugs, edge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9EEB8-3317-C9C1-846D-0B5E4A7F7533}"/>
              </a:ext>
            </a:extLst>
          </p:cNvPr>
          <p:cNvSpPr txBox="1"/>
          <p:nvPr/>
        </p:nvSpPr>
        <p:spPr>
          <a:xfrm>
            <a:off x="1065512" y="4180492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🛠️ Handling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2C6E-2344-263F-41CF-404B19B3E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28" y="4703712"/>
            <a:ext cx="7772400" cy="43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3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019BA-A779-99C2-B3F6-43886A20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32451472-9392-C7A0-95F7-2DD46913844D}"/>
              </a:ext>
            </a:extLst>
          </p:cNvPr>
          <p:cNvSpPr/>
          <p:nvPr/>
        </p:nvSpPr>
        <p:spPr>
          <a:xfrm>
            <a:off x="10768683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463A19B-582D-4DCE-A89D-C73F6532FD73}"/>
              </a:ext>
            </a:extLst>
          </p:cNvPr>
          <p:cNvSpPr txBox="1"/>
          <p:nvPr/>
        </p:nvSpPr>
        <p:spPr>
          <a:xfrm>
            <a:off x="1028701" y="1115488"/>
            <a:ext cx="16230600" cy="673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5400" spc="-300" dirty="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User-Friendly Error Messages</a:t>
            </a:r>
            <a:endParaRPr lang="en-US" sz="5400" i="1" spc="-300" dirty="0">
              <a:solidFill>
                <a:srgbClr val="E8E8E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150BD90-7C31-5722-8D1D-2BA33553B5D1}"/>
              </a:ext>
            </a:extLst>
          </p:cNvPr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FC5C0E6-DAFC-7700-AB8A-1875352DA4E8}"/>
              </a:ext>
            </a:extLst>
          </p:cNvPr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348707B-52AF-295E-4BF9-F1C7DC3CB5A2}"/>
              </a:ext>
            </a:extLst>
          </p:cNvPr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A67F3B0-63FE-8F72-FEB7-E12E668C3041}"/>
              </a:ext>
            </a:extLst>
          </p:cNvPr>
          <p:cNvGrpSpPr/>
          <p:nvPr/>
        </p:nvGrpSpPr>
        <p:grpSpPr>
          <a:xfrm>
            <a:off x="11352893" y="4450807"/>
            <a:ext cx="5322496" cy="3663900"/>
            <a:chOff x="0" y="0"/>
            <a:chExt cx="3200394" cy="2203087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2F85076-49C8-FA2A-E8B6-D3CE83E1A33F}"/>
                </a:ext>
              </a:extLst>
            </p:cNvPr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4"/>
              <a:stretch>
                <a:fillRect l="-1564" r="-15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1F66AC1D-875D-9A18-47FC-2DF0488C8E57}"/>
              </a:ext>
            </a:extLst>
          </p:cNvPr>
          <p:cNvGrpSpPr/>
          <p:nvPr/>
        </p:nvGrpSpPr>
        <p:grpSpPr>
          <a:xfrm flipV="1">
            <a:off x="1028700" y="1753381"/>
            <a:ext cx="8516353" cy="45719"/>
            <a:chOff x="0" y="0"/>
            <a:chExt cx="1679211" cy="2377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01CDA87-D104-A2FF-56FC-48FF0D0CB205}"/>
                </a:ext>
              </a:extLst>
            </p:cNvPr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92A2BE8-BF43-5D4B-6780-F30CABA182FF}"/>
                </a:ext>
              </a:extLst>
            </p:cNvPr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8F43CC6-C466-DDA9-ED55-55B0AD36D8B4}"/>
              </a:ext>
            </a:extLst>
          </p:cNvPr>
          <p:cNvSpPr txBox="1"/>
          <p:nvPr/>
        </p:nvSpPr>
        <p:spPr>
          <a:xfrm>
            <a:off x="1026695" y="1973179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Communicate Clearly with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F8CDE-47DF-8CC1-8C4C-E99B80DD4B97}"/>
              </a:ext>
            </a:extLst>
          </p:cNvPr>
          <p:cNvSpPr txBox="1"/>
          <p:nvPr/>
        </p:nvSpPr>
        <p:spPr>
          <a:xfrm>
            <a:off x="1058254" y="2475066"/>
            <a:ext cx="3502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❌ Bad Error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1EE4E-2A46-E735-5F65-B27E2FFC3B21}"/>
              </a:ext>
            </a:extLst>
          </p:cNvPr>
          <p:cNvSpPr txBox="1"/>
          <p:nvPr/>
        </p:nvSpPr>
        <p:spPr>
          <a:xfrm>
            <a:off x="1066276" y="2879009"/>
            <a:ext cx="5708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"Error 500: Internal Server Error"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</a:t>
            </a:r>
            <a:r>
              <a:rPr lang="en-ID" sz="2000" dirty="0" err="1">
                <a:solidFill>
                  <a:schemeClr val="bg1"/>
                </a:solidFill>
              </a:rPr>
              <a:t>NullPointerException</a:t>
            </a:r>
            <a:r>
              <a:rPr lang="en-ID" sz="2000" dirty="0">
                <a:solidFill>
                  <a:schemeClr val="bg1"/>
                </a:solidFill>
              </a:rPr>
              <a:t> at line 247"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"Database connection failed: Connection timeout"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"Validation failed"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422DA-9341-D18D-2179-5FF62C8A59A9}"/>
              </a:ext>
            </a:extLst>
          </p:cNvPr>
          <p:cNvSpPr txBox="1"/>
          <p:nvPr/>
        </p:nvSpPr>
        <p:spPr>
          <a:xfrm>
            <a:off x="1050996" y="4238555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✅ Good Error Messages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29B19-DFF2-D79C-2B47-D823A5525FC4}"/>
              </a:ext>
            </a:extLst>
          </p:cNvPr>
          <p:cNvSpPr txBox="1"/>
          <p:nvPr/>
        </p:nvSpPr>
        <p:spPr>
          <a:xfrm>
            <a:off x="1059018" y="4642498"/>
            <a:ext cx="6096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"Please enter a task title"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"Task title must be less than 100 characters"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"Unable to save your task right now. Please try again."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"This email address is already registered"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950A-03BD-A88D-D9F0-E7D3F1E51328}"/>
              </a:ext>
            </a:extLst>
          </p:cNvPr>
          <p:cNvSpPr txBox="1"/>
          <p:nvPr/>
        </p:nvSpPr>
        <p:spPr>
          <a:xfrm>
            <a:off x="1043738" y="5973012"/>
            <a:ext cx="4340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🎯 Error Message Guidelines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4DEB-C830-B5B4-3099-605363B8DA90}"/>
              </a:ext>
            </a:extLst>
          </p:cNvPr>
          <p:cNvSpPr txBox="1"/>
          <p:nvPr/>
        </p:nvSpPr>
        <p:spPr>
          <a:xfrm>
            <a:off x="1051760" y="6376955"/>
            <a:ext cx="441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Clear: Explain what went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Actionable: Tell user what to do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Friendly: Don't blame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</a:rPr>
              <a:t>Secure: Don't expose system internals</a:t>
            </a:r>
          </a:p>
        </p:txBody>
      </p:sp>
    </p:spTree>
    <p:extLst>
      <p:ext uri="{BB962C8B-B14F-4D97-AF65-F5344CB8AC3E}">
        <p14:creationId xmlns:p14="http://schemas.microsoft.com/office/powerpoint/2010/main" val="289944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1558</Words>
  <Application>Microsoft Macintosh PowerPoint</Application>
  <PresentationFormat>Custom</PresentationFormat>
  <Paragraphs>265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Arial</vt:lpstr>
      <vt:lpstr>Calibri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cp:lastModifiedBy>Toni Kusnandar</cp:lastModifiedBy>
  <cp:revision>1</cp:revision>
  <cp:lastPrinted>2026-01-11T07:54:50Z</cp:lastPrinted>
  <dcterms:created xsi:type="dcterms:W3CDTF">2006-08-16T00:00:00Z</dcterms:created>
  <dcterms:modified xsi:type="dcterms:W3CDTF">2026-01-14T03:55:59Z</dcterms:modified>
  <dc:identifier>DAG-F4EkZ9U</dc:identifier>
</cp:coreProperties>
</file>